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64" r:id="rId2"/>
    <p:sldId id="272" r:id="rId3"/>
    <p:sldId id="275" r:id="rId4"/>
    <p:sldId id="276" r:id="rId5"/>
    <p:sldId id="277" r:id="rId6"/>
    <p:sldId id="278" r:id="rId7"/>
    <p:sldId id="279" r:id="rId8"/>
    <p:sldId id="280" r:id="rId9"/>
    <p:sldId id="285" r:id="rId10"/>
    <p:sldId id="281" r:id="rId11"/>
    <p:sldId id="282" r:id="rId12"/>
    <p:sldId id="283" r:id="rId13"/>
    <p:sldId id="284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979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56" y="2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03F8B-A50D-DE44-9304-39C43FB3C5B0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1AFC-CD2E-5241-A5F6-3092FE774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7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BE560-AB62-12CC-3533-3E33DA02C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38E626-892C-AB4C-0930-554DB60FFB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59AC5-ABB6-4CB6-5DFC-0EDB675F2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5DEB2-213A-EAAB-6492-627B8B3D4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75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8ABF2-10D5-43FF-6806-951228519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CFED4-4244-C060-7BC9-FBA58345B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6A505C-FC21-8D6A-99C9-D107BB184F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C4D4E-4447-E26B-25DE-7C10862FB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75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14BAE-2EE5-A03E-B4DE-A1212322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053B8-2BC7-0FA0-BDDC-998327D80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719BA-DFC1-4588-5662-87D26EA9A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889E-1A23-74F0-F1C8-9F9FAB4C8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80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3F679-57B8-E475-97D1-9F31E2C5D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D8BE2-3A4C-3C3E-4544-1EFE02A80F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A33992-EE61-7D73-E757-94A6E7465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3142-FF2C-5325-F6AF-7B16B7A882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49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C6CF0-D257-DCD8-4F1B-D317606A0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6C546F-426F-DCFD-F98A-A1116E034B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5F95D6-A59C-3C66-372C-3D4AADDB01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078FE-2AD4-E7F1-6335-F7FE212109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2DD15-1F08-4469-3F44-A0F5B5F3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57234-2416-E54B-89DA-52FF22C70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40CBF7-A310-59DA-451F-2C2D9E7F1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BE114-AE6A-D450-04DE-1BF2A70D2E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43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00246-AB99-F39B-038F-3A4F68AA8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07DF6-1AF3-BB1C-10C9-0733303BB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A0F783-C13F-2859-DBA1-969A51EF0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5F369-08FA-5DF2-2389-6E20482F3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20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D7B84-44D9-6B83-166A-0C6DC9080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42B0E-6500-1E54-0CAB-CF56C7828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3019C-B62E-84D7-87C1-AE9CCB1CE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0CA73-D7C9-0FEF-1E9D-8B8D97AC7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8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B5706-B363-45FF-3B2C-B7FA7A5B7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15CE2E-3EAC-A93E-520E-6411699EBC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C283FD-DA86-72DA-33D4-DCF091C5F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A8D9A-B4CB-93B5-5F4A-D14152E89F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83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73BFB-F921-AA1A-F21D-8902C19CE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AA5772-DF1B-19E8-AC2D-3D8277B0C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8ECEEB-C5FD-4BEC-441B-7C69F023B2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096AF-8FFE-0F90-A854-BC2773AABE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28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5AB08-8606-1DA9-79F0-AA081787E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34766C-EF8F-AD1E-393C-BB99AF528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DAC3C-C50F-580B-DD56-73359BDA50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ED0C-268F-26C7-D525-0FAEF2167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4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B41D4-16E7-EBFF-297A-796489307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1A5CAC-DBA9-CAFB-8F56-9A377541D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AF1BA-DA15-4801-0C3B-D0FB11DA3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DF5327-8259-53F5-0C1D-6BD9965A6D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82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5034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3F103DCA-791F-6E43-9621-0FFA8B544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0464798" cy="6858000"/>
          </a:xfrm>
          <a:custGeom>
            <a:avLst/>
            <a:gdLst>
              <a:gd name="connsiteX0" fmla="*/ 0 w 10464798"/>
              <a:gd name="connsiteY0" fmla="*/ 0 h 6858000"/>
              <a:gd name="connsiteX1" fmla="*/ 406398 w 10464798"/>
              <a:gd name="connsiteY1" fmla="*/ 0 h 6858000"/>
              <a:gd name="connsiteX2" fmla="*/ 5498904 w 10464798"/>
              <a:gd name="connsiteY2" fmla="*/ 0 h 6858000"/>
              <a:gd name="connsiteX3" fmla="*/ 5850595 w 10464798"/>
              <a:gd name="connsiteY3" fmla="*/ 0 h 6858000"/>
              <a:gd name="connsiteX4" fmla="*/ 10464798 w 10464798"/>
              <a:gd name="connsiteY4" fmla="*/ 0 h 6858000"/>
              <a:gd name="connsiteX5" fmla="*/ 8809500 w 10464798"/>
              <a:gd name="connsiteY5" fmla="*/ 6858000 h 6858000"/>
              <a:gd name="connsiteX6" fmla="*/ 5850595 w 10464798"/>
              <a:gd name="connsiteY6" fmla="*/ 6858000 h 6858000"/>
              <a:gd name="connsiteX7" fmla="*/ 3843605 w 10464798"/>
              <a:gd name="connsiteY7" fmla="*/ 6858000 h 6858000"/>
              <a:gd name="connsiteX8" fmla="*/ 406398 w 10464798"/>
              <a:gd name="connsiteY8" fmla="*/ 6858000 h 6858000"/>
              <a:gd name="connsiteX9" fmla="*/ 0 w 1046479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64798" h="6858000">
                <a:moveTo>
                  <a:pt x="0" y="0"/>
                </a:moveTo>
                <a:lnTo>
                  <a:pt x="406398" y="0"/>
                </a:lnTo>
                <a:lnTo>
                  <a:pt x="5498904" y="0"/>
                </a:lnTo>
                <a:lnTo>
                  <a:pt x="5850595" y="0"/>
                </a:lnTo>
                <a:lnTo>
                  <a:pt x="10464798" y="0"/>
                </a:lnTo>
                <a:lnTo>
                  <a:pt x="8809500" y="6858000"/>
                </a:lnTo>
                <a:lnTo>
                  <a:pt x="5850595" y="6858000"/>
                </a:lnTo>
                <a:lnTo>
                  <a:pt x="3843605" y="6858000"/>
                </a:lnTo>
                <a:lnTo>
                  <a:pt x="4063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70F15D-372D-5B45-92B4-1B626E0FC1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429374"/>
            <a:ext cx="6159500" cy="410882"/>
          </a:xfrm>
        </p:spPr>
        <p:txBody>
          <a:bodyPr/>
          <a:lstStyle>
            <a:lvl1pPr marL="0" indent="0">
              <a:buNone/>
              <a:defRPr sz="230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78D8B-ED2A-3D41-92FB-40BA9FA8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182248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995C957-CDB9-C342-8243-6F7D038511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6231067"/>
            <a:ext cx="7530353" cy="295466"/>
          </a:xfrm>
        </p:spPr>
        <p:txBody>
          <a:bodyPr bIns="0" anchor="b" anchorCtr="0"/>
          <a:lstStyle>
            <a:lvl1pPr marL="0" indent="0">
              <a:buNone/>
              <a:defRPr sz="1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name, position, unit/faculty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77E77-56F4-4C9C-AB6A-89C89D91C7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814627"/>
            <a:ext cx="7530353" cy="1213153"/>
          </a:xfrm>
        </p:spPr>
        <p:txBody>
          <a:bodyPr rIns="18288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 in title or sentence case</a:t>
            </a:r>
          </a:p>
        </p:txBody>
      </p:sp>
    </p:spTree>
    <p:extLst>
      <p:ext uri="{BB962C8B-B14F-4D97-AF65-F5344CB8AC3E}">
        <p14:creationId xmlns:p14="http://schemas.microsoft.com/office/powerpoint/2010/main" val="412645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43DB41-0E0D-3DA2-7A76-C0187BC8F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Red Closing Slide</a:t>
            </a:r>
          </a:p>
        </p:txBody>
      </p:sp>
    </p:spTree>
    <p:extLst>
      <p:ext uri="{BB962C8B-B14F-4D97-AF65-F5344CB8AC3E}">
        <p14:creationId xmlns:p14="http://schemas.microsoft.com/office/powerpoint/2010/main" val="79783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7DB89E-70AA-E4A2-9190-47A86DFC3F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Black 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26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886E-E0D4-5815-83F1-889895E62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98298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362628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CA86-D8D8-70D0-C62A-9DE796C67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47244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E2D8BB4A-46A4-1343-BA88-41D2E1C0EA5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38900" y="1524000"/>
            <a:ext cx="49149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78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8866-4F69-FCBB-5935-007FD86EB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7" name="Chart Placeholder 11">
            <a:extLst>
              <a:ext uri="{FF2B5EF4-FFF2-40B4-BE49-F238E27FC236}">
                <a16:creationId xmlns:a16="http://schemas.microsoft.com/office/drawing/2014/main" id="{8C3425D9-7762-3940-B7DA-B13EC3E058B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524000" y="1523999"/>
            <a:ext cx="9829800" cy="463186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190273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7D7-4166-2ED9-1881-347107691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C8FC7EDF-D625-4640-AF06-22ADBDC8C8C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57200" y="1530523"/>
            <a:ext cx="542925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Chart Placeholder 11">
            <a:extLst>
              <a:ext uri="{FF2B5EF4-FFF2-40B4-BE49-F238E27FC236}">
                <a16:creationId xmlns:a16="http://schemas.microsoft.com/office/drawing/2014/main" id="{8C45FAA6-1118-A24C-9C61-949F410E7C81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438900" y="1530523"/>
            <a:ext cx="491490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437A76B-A3F1-E24A-9B72-37AC8087EC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68639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200CC43E-DAB5-6045-A3FC-1B1B9D6DFFE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524000" y="1524000"/>
            <a:ext cx="9829800" cy="34163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Insert table	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0123EED-038F-7B4A-92A4-A606571FF5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2BC0-0141-2D65-4384-82B2C1196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1192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868577-B206-C94D-AA90-90C71CB8A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79"/>
          <a:stretch/>
        </p:blipFill>
        <p:spPr>
          <a:xfrm>
            <a:off x="0" y="0"/>
            <a:ext cx="116459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926B1D-2681-6D40-953A-D41E624A2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9900" y="1104900"/>
            <a:ext cx="10210800" cy="464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C3DB9-D22E-37C1-8603-44F3A55AA5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200" y="3125519"/>
            <a:ext cx="9080500" cy="603563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section header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924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19960-C592-024C-8B94-896ABF102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42036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21CCA-1EB8-EE46-B4BA-5F3D975754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1FB28-7881-67A2-3E03-9832EF55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13392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495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0455"/>
            <a:ext cx="10896600" cy="517065"/>
          </a:xfrm>
          <a:prstGeom prst="rect">
            <a:avLst/>
          </a:prstGeom>
        </p:spPr>
        <p:txBody>
          <a:bodyPr vert="horz" wrap="square" lIns="0" tIns="45720" rIns="9144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10896600" cy="1775358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43580"/>
            <a:ext cx="1116106" cy="31442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4320" tIns="45720" rIns="274320" bIns="45720" rtlCol="0" anchor="ctr">
            <a:spAutoFit/>
          </a:bodyPr>
          <a:lstStyle>
            <a:lvl1pPr algn="l">
              <a:defRPr sz="14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EB5E6-54D5-9945-8BFD-BD46E2794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7553" y="0"/>
            <a:ext cx="5706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W–Madison crest logo in red">
            <a:extLst>
              <a:ext uri="{FF2B5EF4-FFF2-40B4-BE49-F238E27FC236}">
                <a16:creationId xmlns:a16="http://schemas.microsoft.com/office/drawing/2014/main" id="{52794618-AA7B-F040-BD0B-B97556AA7FE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704812" y="222225"/>
            <a:ext cx="456122" cy="7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2" r:id="rId5"/>
    <p:sldLayoutId id="2147483673" r:id="rId6"/>
    <p:sldLayoutId id="2147483663" r:id="rId7"/>
    <p:sldLayoutId id="2147483666" r:id="rId8"/>
    <p:sldLayoutId id="2147483667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tx1">
              <a:lumMod val="90000"/>
              <a:lumOff val="10000"/>
            </a:schemeClr>
          </a:solidFill>
          <a:latin typeface="Red Hat Display" panose="02010303040201060303" pitchFamily="2" charset="0"/>
          <a:ea typeface="Red Hat Display" panose="02010303040201060303" pitchFamily="2" charset="0"/>
          <a:cs typeface="Red Hat Display" panose="02010303040201060303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" userDrawn="1">
          <p15:clr>
            <a:srgbClr val="F26B43"/>
          </p15:clr>
        </p15:guide>
        <p15:guide id="2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pos="288" userDrawn="1">
          <p15:clr>
            <a:srgbClr val="F26B43"/>
          </p15:clr>
        </p15:guide>
        <p15:guide id="6" orient="horz" pos="768" userDrawn="1">
          <p15:clr>
            <a:srgbClr val="F26B43"/>
          </p15:clr>
        </p15:guide>
        <p15:guide id="7" orient="horz" pos="960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888" userDrawn="1">
          <p15:clr>
            <a:srgbClr val="F26B43"/>
          </p15:clr>
        </p15:guide>
        <p15:guide id="10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ACD601-E669-A4D5-E968-7C550AE9F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99916"/>
            <a:ext cx="7530353" cy="627864"/>
          </a:xfrm>
        </p:spPr>
        <p:txBody>
          <a:bodyPr/>
          <a:lstStyle/>
          <a:p>
            <a:r>
              <a:rPr lang="en-US" dirty="0"/>
              <a:t>Week 2 Updates Shapiro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AA5-6B7D-494F-9865-F7AB9EBC7A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By Evan Johns </a:t>
            </a:r>
          </a:p>
        </p:txBody>
      </p:sp>
    </p:spTree>
    <p:extLst>
      <p:ext uri="{BB962C8B-B14F-4D97-AF65-F5344CB8AC3E}">
        <p14:creationId xmlns:p14="http://schemas.microsoft.com/office/powerpoint/2010/main" val="3541389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02FDF-86C7-21FB-FED1-2F49C623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166BCA-D18F-49F0-842C-0E890017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87649-FFD7-57F4-E52B-85F09492C7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49AD6EF-E136-3E74-CDCD-D8087481B19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06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99ABB-BB55-35C7-F516-AF9D684E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A3F909-3FE5-8439-ED68-FCB1C6A8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B496-FA0B-11A4-C1C4-72C3E49D4C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178DB52-F434-AEF2-D927-AC3C39EB17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71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8708-E4F9-AA79-4C6B-205E65FF6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2CDB77B-4B10-A9D6-1368-ECDB5C92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A6CCA-1725-9752-8EAE-38F69F605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D92275C-2349-57D6-75E8-DFA9B882F9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3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05E17-6B6B-3FFE-6D58-1FE22214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24A41-2DBB-BA58-E036-ADCC7B49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F892C-F417-833C-56FE-94776C8E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CCB88BE-89F7-5286-2582-38B67648E4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9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831C99-7466-5707-AAF8-25B3E4A5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7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DC2CF-2904-4001-FF17-56D5BAB09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434ED58-A804-899C-7C0D-34441981E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23977-0431-CB13-D97A-F077C1054E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5F459-4528-3378-FC56-E16479977E0D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74264E-3793-4CE0-CADC-BB5CFB4A023A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AF5761-81A4-E8F8-88B6-4BC3249B3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348" y="1950046"/>
            <a:ext cx="4234056" cy="322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FD6F6F1-00BA-98B8-7959-99453B9A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2015721"/>
            <a:ext cx="6259198" cy="315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E7F128-024C-1024-8D1E-49AC8CC4A782}"/>
              </a:ext>
            </a:extLst>
          </p:cNvPr>
          <p:cNvSpPr txBox="1"/>
          <p:nvPr/>
        </p:nvSpPr>
        <p:spPr>
          <a:xfrm>
            <a:off x="376023" y="5238855"/>
            <a:ext cx="92542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Updated to match RNA with the protein slides. Had to flip the Y coordinates so that they match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Matches are not 1-1 as expected and some are better than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Note the patient IDs in the metadata do not align </a:t>
            </a:r>
            <a:r>
              <a:rPr lang="en-US" b="0" i="0" dirty="0">
                <a:effectLst/>
                <a:latin typeface="system-ui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49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36231-D49F-0FEC-82A9-FA6B759B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14314-FAA0-486D-5F43-8F5E8356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Mismatching Patient IDs between mRNA and 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1C5-711E-C3F3-6B7E-0F6C5E483D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661" y="5375120"/>
            <a:ext cx="10803139" cy="8125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Mismatching patient IDs H &amp; L for the sample tissue sample. May cause issues analyzing the response status. Response status only listed in the RNA metadata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5FCAC-D80B-3E8D-5885-BB0628C8D6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57954-5EB3-93A1-3373-8164E409D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181" y="1636489"/>
            <a:ext cx="4083260" cy="308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91469A-1CB6-26AB-B691-BB16D497B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3" y="1636489"/>
            <a:ext cx="5953046" cy="298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4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AE7E5-96EB-086C-7D8C-80D0661CE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0B31F1-3899-3E15-B155-0911BDF3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matches are poor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FE2F-6C9A-37DE-AE2D-C8FF9FD69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FF8FC-CB1A-0B87-38E0-FE79150D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21" y="1499727"/>
            <a:ext cx="3796610" cy="2900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A9D74-2311-AF7B-B143-99BCD1D7E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5" y="1634326"/>
            <a:ext cx="5706666" cy="28344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BC6477-6A27-207D-2205-3A611BCEEEA3}"/>
              </a:ext>
            </a:extLst>
          </p:cNvPr>
          <p:cNvSpPr txBox="1"/>
          <p:nvPr/>
        </p:nvSpPr>
        <p:spPr>
          <a:xfrm>
            <a:off x="786150" y="4680445"/>
            <a:ext cx="7555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matches are recognizable, but some may be very difficult to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 only trying to map a subset of the data.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964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4AE81-40EA-61C9-1DF6-08569DF4D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EE416BA-E7AA-29C4-700B-4D958720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Mappings for Cell Types in Python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98BEE-BC87-CEA5-9EE5-0B2BACE0F0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66267-7C41-852C-F514-4F70ABD24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42" y="1535896"/>
            <a:ext cx="10046216" cy="39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241CD-0402-D271-2D8F-73F0DC943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4E3CA-C798-5968-9CDE-4E14768EA0B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6382" y="1524000"/>
            <a:ext cx="5137417" cy="2149306"/>
          </a:xfrm>
        </p:spPr>
        <p:txBody>
          <a:bodyPr/>
          <a:lstStyle/>
          <a:p>
            <a:r>
              <a:rPr lang="en-US" dirty="0"/>
              <a:t>Likely of the entire dataset rather than a particular patient</a:t>
            </a:r>
          </a:p>
          <a:p>
            <a:r>
              <a:rPr lang="en-US" dirty="0"/>
              <a:t>May be helpful to break this down by patient</a:t>
            </a:r>
          </a:p>
          <a:p>
            <a:r>
              <a:rPr lang="en-US" dirty="0"/>
              <a:t>PMN variation is likely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FF622-04BC-BCE8-EE6E-D63CA76F95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65604CD-E9AF-3B9C-642B-F27414DAF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of RNA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C160FB-C9F3-2F7C-E00F-0F1446D75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4906255" cy="477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17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85012-94CD-CC4B-0E3B-4BBED5ABF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E634F10-E9F0-9005-E0BD-D4F9F120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Genes of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50FCF-CC05-8237-BACF-0D8DC20A01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EB3B2-312B-8AF2-DF15-45B9DF2B9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84" y="2191902"/>
            <a:ext cx="3415144" cy="3369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E7FB56-D81D-0C73-8A10-8CA2E18A3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349" y="1775012"/>
            <a:ext cx="3887636" cy="37863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F8F59-72E8-C783-F0B3-D7F6FE3761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9985" y="1775012"/>
            <a:ext cx="3754207" cy="378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1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06C64-49F5-BD99-E3EE-814C6DC90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89DF2EC-7F36-4F60-00FC-F3440025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CSF3R Gene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B1B7-371C-81B3-75B9-6E72E63F00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919F9FE-C3A8-FD16-C582-476DF02A6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4953526" cy="4289379"/>
          </a:xfrm>
        </p:spPr>
        <p:txBody>
          <a:bodyPr/>
          <a:lstStyle/>
          <a:p>
            <a:r>
              <a:rPr lang="en-US" dirty="0"/>
              <a:t>Possible marker for PMN</a:t>
            </a:r>
          </a:p>
          <a:p>
            <a:r>
              <a:rPr lang="en-US" dirty="0"/>
              <a:t>Only expressed in small portion of cells. Not currently well </a:t>
            </a:r>
            <a:r>
              <a:rPr lang="en-US" dirty="0" err="1"/>
              <a:t>definined</a:t>
            </a:r>
            <a:endParaRPr lang="en-US" dirty="0"/>
          </a:p>
          <a:p>
            <a:r>
              <a:rPr lang="en-US" dirty="0"/>
              <a:t>Future direction</a:t>
            </a:r>
          </a:p>
          <a:p>
            <a:pPr lvl="1"/>
            <a:r>
              <a:rPr lang="en-US" dirty="0"/>
              <a:t>Can we isolate cells with low overall expression and higher CSF3R expression </a:t>
            </a:r>
          </a:p>
          <a:p>
            <a:pPr lvl="1"/>
            <a:endParaRPr lang="en-US" dirty="0"/>
          </a:p>
          <a:p>
            <a:r>
              <a:rPr lang="en-US" dirty="0"/>
              <a:t>Other gene markers such as S100A8 and S100A9 may also be helpful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6A55A-A634-A029-1A7A-4B9073163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918" y="1643818"/>
            <a:ext cx="4358663" cy="433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6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F00EB-7F6D-E53F-E19F-96CF15DA3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75D09B-52C4-1165-BD2F-31D50B62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B82AB-6661-DA21-AEF9-B84E95C016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419D9-8331-6A61-61EF-5D02B68CF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21" y="1362140"/>
            <a:ext cx="6786187" cy="50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4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W-Madison 2">
      <a:dk1>
        <a:srgbClr val="202020"/>
      </a:dk1>
      <a:lt1>
        <a:srgbClr val="FFFFFF"/>
      </a:lt1>
      <a:dk2>
        <a:srgbClr val="101010"/>
      </a:dk2>
      <a:lt2>
        <a:srgbClr val="DADFE1"/>
      </a:lt2>
      <a:accent1>
        <a:srgbClr val="C5050C"/>
      </a:accent1>
      <a:accent2>
        <a:srgbClr val="8DD3CE"/>
      </a:accent2>
      <a:accent3>
        <a:srgbClr val="FCCB51"/>
      </a:accent3>
      <a:accent4>
        <a:srgbClr val="ADADAD"/>
      </a:accent4>
      <a:accent5>
        <a:srgbClr val="006992"/>
      </a:accent5>
      <a:accent6>
        <a:srgbClr val="432E4F"/>
      </a:accent6>
      <a:hlink>
        <a:srgbClr val="0479A8"/>
      </a:hlink>
      <a:folHlink>
        <a:srgbClr val="0479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Madison-data-RedHat-16_9" id="{39149448-8F7A-FF49-B9B1-924C8F85E517}" vid="{49B34611-19B4-3D48-B648-24C73EA204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UW-Madison-data-RedHat-16_9</Template>
  <TotalTime>641</TotalTime>
  <Words>219</Words>
  <Application>Microsoft Office PowerPoint</Application>
  <PresentationFormat>Widescreen</PresentationFormat>
  <Paragraphs>43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Red Hat Display</vt:lpstr>
      <vt:lpstr>Red Hat Text</vt:lpstr>
      <vt:lpstr>system-ui</vt:lpstr>
      <vt:lpstr>Office Theme</vt:lpstr>
      <vt:lpstr>Week 2 Updates Shapiro</vt:lpstr>
      <vt:lpstr>Mapping Protein to mRNA</vt:lpstr>
      <vt:lpstr>Mismatching Patient IDs between mRNA and Protein</vt:lpstr>
      <vt:lpstr>Some matches are poor </vt:lpstr>
      <vt:lpstr>Umap Mappings for Cell Types in Python</vt:lpstr>
      <vt:lpstr>uMap of RNA Data</vt:lpstr>
      <vt:lpstr>Genes of </vt:lpstr>
      <vt:lpstr>CSF3R Gene </vt:lpstr>
      <vt:lpstr>Other Genes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Johns</dc:creator>
  <cp:lastModifiedBy>EVAN DANIEL JOHNS</cp:lastModifiedBy>
  <cp:revision>6</cp:revision>
  <dcterms:created xsi:type="dcterms:W3CDTF">2025-06-03T19:55:18Z</dcterms:created>
  <dcterms:modified xsi:type="dcterms:W3CDTF">2025-06-06T19:08:34Z</dcterms:modified>
</cp:coreProperties>
</file>

<file path=docProps/thumbnail.jpeg>
</file>